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6"/>
  </p:notesMasterIdLst>
  <p:sldIdLst>
    <p:sldId id="257" r:id="rId2"/>
    <p:sldId id="316" r:id="rId3"/>
    <p:sldId id="320" r:id="rId4"/>
    <p:sldId id="321" r:id="rId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64945" autoAdjust="0"/>
  </p:normalViewPr>
  <p:slideViewPr>
    <p:cSldViewPr snapToGrid="0">
      <p:cViewPr>
        <p:scale>
          <a:sx n="51" d="100"/>
          <a:sy n="51" d="100"/>
        </p:scale>
        <p:origin x="-18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C5FB-D62C-410D-B458-6CB89719A350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73195-EB3D-4908-8C38-22995B7D50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55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2300" y="798513"/>
            <a:ext cx="4452938" cy="334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8539" y="4318997"/>
            <a:ext cx="5188303" cy="5540941"/>
          </a:xfr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5080-CF53-43A0-BBB7-D5DCAC0D820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 INTERNAL USE ONLY</a:t>
            </a:r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FOR INTERNAL USE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7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73195-EB3D-4908-8C38-22995B7D50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32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99F41-4A8A-4500-B078-EAAA9CA436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7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Here are some of the possible benefits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73195-EB3D-4908-8C38-22995B7D50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8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12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7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8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lue ti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5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36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6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ti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1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 white"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8207688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08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 white"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4" y="1700215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2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4" y="1700215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4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258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866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blue ti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59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white"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4B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34B89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rgbClr val="034B89"/>
                </a:solidFill>
              </a:defRPr>
            </a:lvl1pPr>
          </a:lstStyle>
          <a:p>
            <a:pPr>
              <a:defRPr/>
            </a:pPr>
            <a:fld id="{F9A9B8E9-BF47-4164-8601-35CCDB31FE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034B89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034B89"/>
                </a:solidFill>
              </a:defRPr>
            </a:lvl2pPr>
            <a:lvl3pPr>
              <a:defRPr>
                <a:solidFill>
                  <a:srgbClr val="034B89"/>
                </a:solidFill>
              </a:defRPr>
            </a:lvl3pPr>
            <a:lvl4pPr>
              <a:defRPr>
                <a:solidFill>
                  <a:srgbClr val="034B89"/>
                </a:solidFill>
              </a:defRPr>
            </a:lvl4pPr>
            <a:lvl5pPr>
              <a:defRPr>
                <a:solidFill>
                  <a:srgbClr val="034B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716464" y="1700215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034B89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034B89"/>
                </a:solidFill>
              </a:defRPr>
            </a:lvl2pPr>
            <a:lvl3pPr>
              <a:defRPr>
                <a:solidFill>
                  <a:srgbClr val="034B89"/>
                </a:solidFill>
              </a:defRPr>
            </a:lvl3pPr>
            <a:lvl4pPr>
              <a:defRPr>
                <a:solidFill>
                  <a:srgbClr val="034B89"/>
                </a:solidFill>
              </a:defRPr>
            </a:lvl4pPr>
            <a:lvl5pPr>
              <a:defRPr>
                <a:solidFill>
                  <a:srgbClr val="034B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2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4" y="1700215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B44939-E351-452D-BED6-17953ED37D2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12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4" y="1268760"/>
            <a:ext cx="8207375" cy="4288582"/>
          </a:xfrm>
        </p:spPr>
        <p:txBody>
          <a:bodyPr/>
          <a:lstStyle>
            <a:lvl1pPr marL="0" indent="0">
              <a:lnSpc>
                <a:spcPct val="102000"/>
              </a:lnSpc>
              <a:buFontTx/>
              <a:buBlip>
                <a:blip r:embed="rId2"/>
              </a:buBlip>
              <a:defRPr sz="2400">
                <a:solidFill>
                  <a:srgbClr val="FFFFFF"/>
                </a:solidFill>
              </a:defRPr>
            </a:lvl1pPr>
            <a:lvl2pPr marL="270000" indent="-270000">
              <a:lnSpc>
                <a:spcPct val="102000"/>
              </a:lnSpc>
              <a:buFontTx/>
              <a:buBlip>
                <a:blip r:embed="rId3"/>
              </a:buBlip>
              <a:defRPr sz="2400">
                <a:solidFill>
                  <a:srgbClr val="FFFFFF"/>
                </a:solidFill>
              </a:defRPr>
            </a:lvl2pPr>
            <a:lvl3pPr marL="432000">
              <a:lnSpc>
                <a:spcPct val="102000"/>
              </a:lnSpc>
              <a:defRPr sz="2100">
                <a:solidFill>
                  <a:srgbClr val="FFFFFF"/>
                </a:solidFill>
              </a:defRPr>
            </a:lvl3pPr>
            <a:lvl4pPr marL="594000">
              <a:lnSpc>
                <a:spcPct val="102000"/>
              </a:lnSpc>
              <a:defRPr sz="1650">
                <a:solidFill>
                  <a:srgbClr val="FFFFFF"/>
                </a:solidFill>
              </a:defRPr>
            </a:lvl4pPr>
            <a:lvl5pPr marL="756000">
              <a:lnSpc>
                <a:spcPct val="102000"/>
              </a:lnSpc>
              <a:defRPr sz="16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08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14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73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tin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 Roundel Big TINT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67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y whit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8207688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69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 whit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4" y="1700215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4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403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700810"/>
            <a:ext cx="3960000" cy="424279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4" y="1700215"/>
            <a:ext cx="3959225" cy="4243387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8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980729"/>
            <a:ext cx="8208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1" y="6196013"/>
            <a:ext cx="1081088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4" y="6196013"/>
            <a:ext cx="388937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04ACD1-1953-48B8-BF0B-74F70C1A742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6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5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5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66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9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36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33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F962-89BC-4989-B626-BBED312D423F}" type="datetimeFigureOut">
              <a:rPr lang="en-GB" smtClean="0"/>
              <a:t>11/07/2017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F4C7-AE04-4408-BB5B-61E6499A61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662" r:id="rId13"/>
    <p:sldLayoutId id="2147483663" r:id="rId14"/>
    <p:sldLayoutId id="2147483664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7" r:id="rId28"/>
    <p:sldLayoutId id="2147483688" r:id="rId29"/>
    <p:sldLayoutId id="2147483689" r:id="rId30"/>
    <p:sldLayoutId id="214748369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1462" y="1792520"/>
            <a:ext cx="8540353" cy="1459706"/>
          </a:xfrm>
          <a:prstGeom prst="rect">
            <a:avLst/>
          </a:prstGeom>
        </p:spPr>
        <p:txBody>
          <a:bodyPr/>
          <a:lstStyle/>
          <a:p>
            <a:pPr marL="557213" indent="-5572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8000" b="1" dirty="0">
              <a:solidFill>
                <a:srgbClr val="034B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917" y="360231"/>
            <a:ext cx="7448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9600" b="1" dirty="0" smtClean="0">
                <a:solidFill>
                  <a:srgbClr val="034B89"/>
                </a:solidFill>
              </a:rPr>
              <a:t>Permit compliance</a:t>
            </a:r>
            <a:endParaRPr lang="en-GB" sz="9600" dirty="0">
              <a:solidFill>
                <a:srgbClr val="034B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77935"/>
            <a:ext cx="7886700" cy="942791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Current compliance scheme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020726"/>
            <a:ext cx="8207688" cy="5358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Score all permit non-compliances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Score is based on significance of the breach (category 1-4)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Significance of breach is determined by EA Common Incident Classifications Scheme (CICS)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Scores are accumulated over a calendar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Total annual scores used to generate compliance band A-F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Feedback so far….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Opra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has been used for many years = familiarity with the rules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No compliance checks = default band A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Subjectivity and opportunity for inconsistency over significance of breach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Technical breaches or permits containing more conditions are more likely to incur scores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All sites start with a zero score from 1 January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9457" y="1367953"/>
          <a:ext cx="6181893" cy="3523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481"/>
                <a:gridCol w="2264591"/>
                <a:gridCol w="2363821"/>
              </a:tblGrid>
              <a:tr h="903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Pro-active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Self-reporting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Exemplary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Improvement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Needed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</a:tr>
              <a:tr h="113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Responsive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Significant Improvement Needed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</a:tr>
              <a:tr h="1043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Unresponsive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 Needed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Significant Improvement Needed (move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to revoke 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</a:tr>
              <a:tr h="437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Minor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impact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Major impact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1050040" y="1367953"/>
            <a:ext cx="1" cy="40976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 rot="-5400000">
            <a:off x="-597278" y="2569885"/>
            <a:ext cx="2239173" cy="6232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Responsiveness </a:t>
            </a:r>
            <a:endParaRPr lang="en-US" altLang="en-US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of the operator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50040" y="5465563"/>
            <a:ext cx="615815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02744" y="31809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02744" y="3352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02744" y="3317788"/>
            <a:ext cx="23468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297551" y="5597707"/>
            <a:ext cx="3048480" cy="3462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Severity of potential impact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77935"/>
            <a:ext cx="7886700" cy="94279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Alternative proposal for permit compliance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020726"/>
            <a:ext cx="8207688" cy="45932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Reflect proactive self-reporting 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Take into account the responsiveness of the operator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No re-occurrences is more important rather than absolute non-compliances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Part of an ongoing/ rolling programme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Assessment will be an annual evaluation  - may simply be has anything changed?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Direct link to 4 performance bands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No defaulting into a performance band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Direct link to enforcement action against poorest performers – level playing field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22107</TotalTime>
  <Words>231</Words>
  <Application>Microsoft Office PowerPoint</Application>
  <PresentationFormat>On-screen Show (4:3)</PresentationFormat>
  <Paragraphs>48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Current compliance scheme</vt:lpstr>
      <vt:lpstr>PowerPoint Presentation</vt:lpstr>
      <vt:lpstr>Alternative proposal for permit compliance</vt:lpstr>
    </vt:vector>
  </TitlesOfParts>
  <Company>Environment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Finch, James D</dc:creator>
  <cp:lastModifiedBy>Jeremy Jacobs</cp:lastModifiedBy>
  <cp:revision>277</cp:revision>
  <cp:lastPrinted>2017-06-09T07:50:09Z</cp:lastPrinted>
  <dcterms:created xsi:type="dcterms:W3CDTF">2016-07-21T07:59:42Z</dcterms:created>
  <dcterms:modified xsi:type="dcterms:W3CDTF">2017-07-11T09:46:29Z</dcterms:modified>
</cp:coreProperties>
</file>